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16"/>
  </p:notesMasterIdLst>
  <p:sldIdLst>
    <p:sldId id="256" r:id="rId2"/>
    <p:sldId id="259" r:id="rId3"/>
    <p:sldId id="266" r:id="rId4"/>
    <p:sldId id="260" r:id="rId5"/>
    <p:sldId id="258" r:id="rId6"/>
    <p:sldId id="261" r:id="rId7"/>
    <p:sldId id="262" r:id="rId8"/>
    <p:sldId id="263" r:id="rId9"/>
    <p:sldId id="264" r:id="rId10"/>
    <p:sldId id="265"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9396EF-408F-CB4E-B985-C77E74FFCA7C}" v="4" dt="2020-04-24T15:03:51.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6"/>
    <p:restoredTop sz="72893"/>
  </p:normalViewPr>
  <p:slideViewPr>
    <p:cSldViewPr snapToGrid="0" snapToObjects="1">
      <p:cViewPr varScale="1">
        <p:scale>
          <a:sx n="88" d="100"/>
          <a:sy n="88" d="100"/>
        </p:scale>
        <p:origin x="1304"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7BB89-750B-C646-85D0-20347A787668}" type="datetimeFigureOut">
              <a:rPr lang="en-US" smtClean="0"/>
              <a:t>4/24/20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769FA-F7F6-2640-BE67-CD84A488F9E5}" type="slidenum">
              <a:rPr lang="en-US" smtClean="0"/>
              <a:t>‹#›</a:t>
            </a:fld>
            <a:endParaRPr lang="en-US"/>
          </a:p>
        </p:txBody>
      </p:sp>
    </p:spTree>
    <p:extLst>
      <p:ext uri="{BB962C8B-B14F-4D97-AF65-F5344CB8AC3E}">
        <p14:creationId xmlns:p14="http://schemas.microsoft.com/office/powerpoint/2010/main" val="3803604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2769FA-F7F6-2640-BE67-CD84A488F9E5}" type="slidenum">
              <a:rPr lang="en-US" smtClean="0"/>
              <a:t>1</a:t>
            </a:fld>
            <a:endParaRPr lang="en-US"/>
          </a:p>
        </p:txBody>
      </p:sp>
    </p:spTree>
    <p:extLst>
      <p:ext uri="{BB962C8B-B14F-4D97-AF65-F5344CB8AC3E}">
        <p14:creationId xmlns:p14="http://schemas.microsoft.com/office/powerpoint/2010/main" val="2867172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Colour</a:t>
            </a:r>
            <a:r>
              <a:rPr lang="en-US" dirty="0"/>
              <a:t> blindness research to implement more suitable </a:t>
            </a:r>
            <a:r>
              <a:rPr lang="en-US" dirty="0" err="1"/>
              <a:t>colour</a:t>
            </a:r>
            <a:r>
              <a:rPr lang="en-US" dirty="0"/>
              <a:t> pallets </a:t>
            </a:r>
          </a:p>
          <a:p>
            <a:r>
              <a:rPr lang="en-US" dirty="0"/>
              <a:t>Better image quality when saving images  -- less pixelated </a:t>
            </a:r>
          </a:p>
          <a:p>
            <a:r>
              <a:rPr lang="en-US" dirty="0"/>
              <a:t>Better implementation of code of more efficient execution </a:t>
            </a:r>
          </a:p>
          <a:p>
            <a:r>
              <a:rPr lang="en-US" dirty="0"/>
              <a:t>Implementation of TDD</a:t>
            </a:r>
          </a:p>
          <a:p>
            <a:r>
              <a:rPr lang="en-US" dirty="0"/>
              <a:t>More test coverage of code</a:t>
            </a:r>
          </a:p>
          <a:p>
            <a:r>
              <a:rPr lang="en-US" dirty="0"/>
              <a:t>Overall all specification were achieved</a:t>
            </a:r>
          </a:p>
          <a:p>
            <a:endParaRPr lang="en-US" dirty="0"/>
          </a:p>
        </p:txBody>
      </p:sp>
      <p:sp>
        <p:nvSpPr>
          <p:cNvPr id="4" name="Slide Number Placeholder 3"/>
          <p:cNvSpPr>
            <a:spLocks noGrp="1"/>
          </p:cNvSpPr>
          <p:nvPr>
            <p:ph type="sldNum" sz="quarter" idx="5"/>
          </p:nvPr>
        </p:nvSpPr>
        <p:spPr/>
        <p:txBody>
          <a:bodyPr/>
          <a:lstStyle/>
          <a:p>
            <a:fld id="{522769FA-F7F6-2640-BE67-CD84A488F9E5}" type="slidenum">
              <a:rPr lang="en-US" smtClean="0"/>
              <a:t>11</a:t>
            </a:fld>
            <a:endParaRPr lang="en-US"/>
          </a:p>
        </p:txBody>
      </p:sp>
    </p:spTree>
    <p:extLst>
      <p:ext uri="{BB962C8B-B14F-4D97-AF65-F5344CB8AC3E}">
        <p14:creationId xmlns:p14="http://schemas.microsoft.com/office/powerpoint/2010/main" val="34677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(&lt;1 min)</a:t>
            </a:r>
            <a:r>
              <a:rPr lang="en-GB" dirty="0">
                <a:effectLst/>
              </a:rPr>
              <a:t> </a:t>
            </a:r>
          </a:p>
          <a:p>
            <a:endParaRPr lang="en-GB" dirty="0">
              <a:effectLst/>
            </a:endParaRPr>
          </a:p>
          <a:p>
            <a:r>
              <a:rPr lang="en-GB" dirty="0">
                <a:effectLst/>
              </a:rPr>
              <a:t>Data display will not be possible as it takes a long time</a:t>
            </a:r>
            <a:r>
              <a:rPr lang="en-US" dirty="0">
                <a:effectLst/>
              </a:rPr>
              <a:t> (only saving on directory)</a:t>
            </a:r>
          </a:p>
          <a:p>
            <a:r>
              <a:rPr lang="en-US" dirty="0" err="1">
                <a:effectLst/>
              </a:rPr>
              <a:t>matlab</a:t>
            </a:r>
            <a:r>
              <a:rPr lang="en-US" dirty="0">
                <a:effectLst/>
              </a:rPr>
              <a:t> would probably be a better </a:t>
            </a:r>
            <a:r>
              <a:rPr lang="en-US" dirty="0" err="1">
                <a:effectLst/>
              </a:rPr>
              <a:t>choise</a:t>
            </a:r>
            <a:r>
              <a:rPr lang="en-US" dirty="0">
                <a:effectLst/>
              </a:rPr>
              <a:t> since matplotlib takes a very long time to generate the graphs</a:t>
            </a:r>
          </a:p>
          <a:p>
            <a:r>
              <a:rPr lang="en-US" dirty="0">
                <a:effectLst/>
              </a:rPr>
              <a:t>Have the option to chose only one hour to visualize instead of always </a:t>
            </a:r>
            <a:r>
              <a:rPr lang="en-US" dirty="0" err="1">
                <a:effectLst/>
              </a:rPr>
              <a:t>ploting</a:t>
            </a:r>
            <a:r>
              <a:rPr lang="en-US" dirty="0">
                <a:effectLst/>
              </a:rPr>
              <a:t> all graphs </a:t>
            </a:r>
            <a:endParaRPr lang="en-GB" dirty="0">
              <a:effectLst/>
            </a:endParaRPr>
          </a:p>
        </p:txBody>
      </p:sp>
      <p:sp>
        <p:nvSpPr>
          <p:cNvPr id="4" name="Slide Number Placeholder 3"/>
          <p:cNvSpPr>
            <a:spLocks noGrp="1"/>
          </p:cNvSpPr>
          <p:nvPr>
            <p:ph type="sldNum" sz="quarter" idx="5"/>
          </p:nvPr>
        </p:nvSpPr>
        <p:spPr/>
        <p:txBody>
          <a:bodyPr/>
          <a:lstStyle/>
          <a:p>
            <a:fld id="{522769FA-F7F6-2640-BE67-CD84A488F9E5}" type="slidenum">
              <a:rPr lang="en-US" smtClean="0"/>
              <a:t>12</a:t>
            </a:fld>
            <a:endParaRPr lang="en-US"/>
          </a:p>
        </p:txBody>
      </p:sp>
    </p:spTree>
    <p:extLst>
      <p:ext uri="{BB962C8B-B14F-4D97-AF65-F5344CB8AC3E}">
        <p14:creationId xmlns:p14="http://schemas.microsoft.com/office/powerpoint/2010/main" val="230799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(&lt;2 min)</a:t>
            </a:r>
            <a:r>
              <a:rPr lang="en-GB" dirty="0">
                <a:effectLst/>
              </a:rPr>
              <a:t> </a:t>
            </a:r>
          </a:p>
          <a:p>
            <a:endParaRPr lang="en-GB" dirty="0">
              <a:effectLst/>
            </a:endParaRPr>
          </a:p>
          <a:p>
            <a:r>
              <a:rPr lang="en-GB" dirty="0">
                <a:effectLst/>
              </a:rPr>
              <a:t>The initial plan was to plot all the hours for each model in a window, but changed days later </a:t>
            </a:r>
            <a:r>
              <a:rPr lang="en-GB" dirty="0" err="1">
                <a:effectLst/>
              </a:rPr>
              <a:t>bc</a:t>
            </a:r>
            <a:r>
              <a:rPr lang="en-GB" dirty="0">
                <a:effectLst/>
              </a:rPr>
              <a:t> the purpose of the visualization was to have a visual comparison of each model. This did not satisfy that requirement, as so a better approach was outlined.</a:t>
            </a:r>
          </a:p>
          <a:p>
            <a:r>
              <a:rPr lang="en-GB" dirty="0">
                <a:effectLst/>
              </a:rPr>
              <a:t>Initially the software was not meant to store the images in a directory but due to the long waiting time for the matplotlib to process the graphs, saving them instead of showing them as a better option</a:t>
            </a:r>
          </a:p>
          <a:p>
            <a:r>
              <a:rPr lang="en-GB" dirty="0">
                <a:effectLst/>
              </a:rPr>
              <a:t>Parallel processing was initially meant to to use threads instead of processes </a:t>
            </a:r>
            <a:endParaRPr lang="en-US" dirty="0"/>
          </a:p>
        </p:txBody>
      </p:sp>
      <p:sp>
        <p:nvSpPr>
          <p:cNvPr id="4" name="Slide Number Placeholder 3"/>
          <p:cNvSpPr>
            <a:spLocks noGrp="1"/>
          </p:cNvSpPr>
          <p:nvPr>
            <p:ph type="sldNum" sz="quarter" idx="5"/>
          </p:nvPr>
        </p:nvSpPr>
        <p:spPr/>
        <p:txBody>
          <a:bodyPr/>
          <a:lstStyle/>
          <a:p>
            <a:fld id="{522769FA-F7F6-2640-BE67-CD84A488F9E5}" type="slidenum">
              <a:rPr lang="en-US" smtClean="0"/>
              <a:t>13</a:t>
            </a:fld>
            <a:endParaRPr lang="en-US"/>
          </a:p>
        </p:txBody>
      </p:sp>
    </p:spTree>
    <p:extLst>
      <p:ext uri="{BB962C8B-B14F-4D97-AF65-F5344CB8AC3E}">
        <p14:creationId xmlns:p14="http://schemas.microsoft.com/office/powerpoint/2010/main" val="3801184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(&lt;1 min)</a:t>
            </a:r>
            <a:r>
              <a:rPr lang="en-GB" dirty="0">
                <a:effectLst/>
              </a:rPr>
              <a:t> </a:t>
            </a:r>
            <a:endParaRPr lang="en-US" dirty="0"/>
          </a:p>
        </p:txBody>
      </p:sp>
      <p:sp>
        <p:nvSpPr>
          <p:cNvPr id="4" name="Slide Number Placeholder 3"/>
          <p:cNvSpPr>
            <a:spLocks noGrp="1"/>
          </p:cNvSpPr>
          <p:nvPr>
            <p:ph type="sldNum" sz="quarter" idx="5"/>
          </p:nvPr>
        </p:nvSpPr>
        <p:spPr/>
        <p:txBody>
          <a:bodyPr/>
          <a:lstStyle/>
          <a:p>
            <a:fld id="{522769FA-F7F6-2640-BE67-CD84A488F9E5}" type="slidenum">
              <a:rPr lang="en-US" smtClean="0"/>
              <a:t>14</a:t>
            </a:fld>
            <a:endParaRPr lang="en-US"/>
          </a:p>
        </p:txBody>
      </p:sp>
    </p:spTree>
    <p:extLst>
      <p:ext uri="{BB962C8B-B14F-4D97-AF65-F5344CB8AC3E}">
        <p14:creationId xmlns:p14="http://schemas.microsoft.com/office/powerpoint/2010/main" val="2087945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4/24/20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572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4/24/20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40466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4/24/20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4042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4/24/20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44365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4/24/20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2309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4/24/20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64681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4/24/20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887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4/24/20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30733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4/24/20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42851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4/24/20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04770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4/24/20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02174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4/24/20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2892049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0822040-DE68-4560-9C68-7DFE32000EC7}"/>
              </a:ext>
            </a:extLst>
          </p:cNvPr>
          <p:cNvPicPr>
            <a:picLocks noChangeAspect="1"/>
          </p:cNvPicPr>
          <p:nvPr/>
        </p:nvPicPr>
        <p:blipFill rotWithShape="1">
          <a:blip r:embed="rId5"/>
          <a:srcRect t="26271" r="2701" b="755"/>
          <a:stretch/>
        </p:blipFill>
        <p:spPr>
          <a:xfrm>
            <a:off x="20" y="10"/>
            <a:ext cx="12191981" cy="6857990"/>
          </a:xfrm>
          <a:prstGeom prst="rect">
            <a:avLst/>
          </a:prstGeom>
        </p:spPr>
      </p:pic>
      <p:sp>
        <p:nvSpPr>
          <p:cNvPr id="34" name="Rectangle 3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C0B46-3C38-DE42-BAFF-9C1ED4883C15}"/>
              </a:ext>
            </a:extLst>
          </p:cNvPr>
          <p:cNvSpPr>
            <a:spLocks noGrp="1"/>
          </p:cNvSpPr>
          <p:nvPr>
            <p:ph type="ctrTitle"/>
          </p:nvPr>
        </p:nvSpPr>
        <p:spPr>
          <a:xfrm>
            <a:off x="404553" y="2978020"/>
            <a:ext cx="9078562" cy="2387600"/>
          </a:xfrm>
        </p:spPr>
        <p:txBody>
          <a:bodyPr>
            <a:normAutofit/>
          </a:bodyPr>
          <a:lstStyle/>
          <a:p>
            <a:r>
              <a:rPr lang="en-US" sz="6600" dirty="0">
                <a:latin typeface="+mn-lt"/>
              </a:rPr>
              <a:t>O3 levels in Europe</a:t>
            </a:r>
            <a:br>
              <a:rPr lang="en-US" sz="6600" dirty="0">
                <a:latin typeface="+mn-lt"/>
              </a:rPr>
            </a:br>
            <a:r>
              <a:rPr lang="en-US" sz="3600" dirty="0">
                <a:latin typeface="+mn-lt"/>
              </a:rPr>
              <a:t>Visualization</a:t>
            </a:r>
          </a:p>
        </p:txBody>
      </p:sp>
      <p:sp>
        <p:nvSpPr>
          <p:cNvPr id="36" name="Rectangle: Rounded Corners 3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34C6522-29EC-0D48-A4AA-4503B22C50F7}"/>
              </a:ext>
            </a:extLst>
          </p:cNvPr>
          <p:cNvSpPr>
            <a:spLocks noGrp="1"/>
          </p:cNvSpPr>
          <p:nvPr>
            <p:ph type="subTitle" idx="1"/>
          </p:nvPr>
        </p:nvSpPr>
        <p:spPr>
          <a:xfrm>
            <a:off x="404553" y="5624945"/>
            <a:ext cx="9078562" cy="592975"/>
          </a:xfrm>
        </p:spPr>
        <p:txBody>
          <a:bodyPr anchor="ctr">
            <a:normAutofit/>
          </a:bodyPr>
          <a:lstStyle/>
          <a:p>
            <a:r>
              <a:rPr lang="en-US"/>
              <a:t>5011CEM Big Data programming project</a:t>
            </a:r>
          </a:p>
        </p:txBody>
      </p:sp>
      <p:pic>
        <p:nvPicPr>
          <p:cNvPr id="8" name="Audio 7">
            <a:hlinkClick r:id="" action="ppaction://media"/>
            <a:extLst>
              <a:ext uri="{FF2B5EF4-FFF2-40B4-BE49-F238E27FC236}">
                <a16:creationId xmlns:a16="http://schemas.microsoft.com/office/drawing/2014/main" id="{F9C10C2C-83A3-6B42-927C-DB3B6D1614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80127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197"/>
    </mc:Choice>
    <mc:Fallback>
      <p:transition spd="slow" advTm="8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B65D4BB0-52CD-E34B-8617-A7A13D4E393E}"/>
              </a:ext>
            </a:extLst>
          </p:cNvPr>
          <p:cNvPicPr>
            <a:picLocks noChangeAspect="1"/>
          </p:cNvPicPr>
          <p:nvPr/>
        </p:nvPicPr>
        <p:blipFill rotWithShape="1">
          <a:blip r:embed="rId4"/>
          <a:srcRect r="30386"/>
          <a:stretch/>
        </p:blipFill>
        <p:spPr>
          <a:xfrm>
            <a:off x="20" y="-138594"/>
            <a:ext cx="12191980" cy="4465973"/>
          </a:xfrm>
          <a:prstGeom prst="rect">
            <a:avLst/>
          </a:prstGeom>
        </p:spPr>
      </p:pic>
      <p:sp>
        <p:nvSpPr>
          <p:cNvPr id="42" name="Rectangle: Rounded Corners 41">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0A2C7-DAE8-7544-B0FA-08E1703CEA34}"/>
              </a:ext>
            </a:extLst>
          </p:cNvPr>
          <p:cNvSpPr>
            <a:spLocks noGrp="1"/>
          </p:cNvSpPr>
          <p:nvPr>
            <p:ph type="title"/>
          </p:nvPr>
        </p:nvSpPr>
        <p:spPr>
          <a:xfrm>
            <a:off x="566928" y="4203278"/>
            <a:ext cx="8557193" cy="536063"/>
          </a:xfrm>
        </p:spPr>
        <p:txBody>
          <a:bodyPr>
            <a:normAutofit/>
          </a:bodyPr>
          <a:lstStyle/>
          <a:p>
            <a:r>
              <a:rPr lang="en-GB" sz="2800">
                <a:solidFill>
                  <a:schemeClr val="bg1"/>
                </a:solidFill>
              </a:rPr>
              <a:t>parallel_processing()</a:t>
            </a:r>
            <a:endParaRPr lang="en-US" sz="2800">
              <a:solidFill>
                <a:schemeClr val="bg1"/>
              </a:solidFill>
            </a:endParaRPr>
          </a:p>
        </p:txBody>
      </p:sp>
      <p:sp>
        <p:nvSpPr>
          <p:cNvPr id="9" name="Content Placeholder 8">
            <a:extLst>
              <a:ext uri="{FF2B5EF4-FFF2-40B4-BE49-F238E27FC236}">
                <a16:creationId xmlns:a16="http://schemas.microsoft.com/office/drawing/2014/main" id="{6CE75B08-22B9-49DA-8305-FDB09A0398B1}"/>
              </a:ext>
            </a:extLst>
          </p:cNvPr>
          <p:cNvSpPr>
            <a:spLocks noGrp="1"/>
          </p:cNvSpPr>
          <p:nvPr>
            <p:ph idx="1"/>
          </p:nvPr>
        </p:nvSpPr>
        <p:spPr>
          <a:xfrm>
            <a:off x="566928" y="4956314"/>
            <a:ext cx="11058144" cy="1306417"/>
          </a:xfrm>
        </p:spPr>
        <p:txBody>
          <a:bodyPr>
            <a:normAutofit/>
          </a:bodyPr>
          <a:lstStyle/>
          <a:p>
            <a:r>
              <a:rPr lang="en-US" sz="1700" dirty="0"/>
              <a:t>Sets the number of processes to be run at the same time</a:t>
            </a:r>
          </a:p>
          <a:p>
            <a:r>
              <a:rPr lang="en-US" sz="1700" dirty="0"/>
              <a:t>Loops through all the hours</a:t>
            </a:r>
          </a:p>
          <a:p>
            <a:r>
              <a:rPr lang="en-US" sz="1700" dirty="0"/>
              <a:t>Passes the hours to function </a:t>
            </a:r>
            <a:r>
              <a:rPr lang="en-US" sz="1700" dirty="0" err="1"/>
              <a:t>make_graph</a:t>
            </a:r>
            <a:r>
              <a:rPr lang="en-US" sz="1700" dirty="0"/>
              <a:t>()</a:t>
            </a:r>
          </a:p>
        </p:txBody>
      </p:sp>
      <p:pic>
        <p:nvPicPr>
          <p:cNvPr id="4" name="Audio 3">
            <a:hlinkClick r:id="" action="ppaction://media"/>
            <a:extLst>
              <a:ext uri="{FF2B5EF4-FFF2-40B4-BE49-F238E27FC236}">
                <a16:creationId xmlns:a16="http://schemas.microsoft.com/office/drawing/2014/main" id="{5E486BD3-7C56-4C43-BE99-B0055891CD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20746614"/>
      </p:ext>
    </p:extLst>
  </p:cSld>
  <p:clrMapOvr>
    <a:masterClrMapping/>
  </p:clrMapOvr>
  <mc:AlternateContent xmlns:mc="http://schemas.openxmlformats.org/markup-compatibility/2006">
    <mc:Choice xmlns:p14="http://schemas.microsoft.com/office/powerpoint/2010/main" Requires="p14">
      <p:transition spd="slow" p14:dur="2000" advTm="23153"/>
    </mc:Choice>
    <mc:Fallback>
      <p:transition spd="slow" advTm="23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D81BBA-A0C6-2240-8D29-AF61B079742A}"/>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i="1" dirty="0"/>
              <a:t>Future</a:t>
            </a:r>
          </a:p>
        </p:txBody>
      </p:sp>
      <p:sp>
        <p:nvSpPr>
          <p:cNvPr id="25" name="Rectangle: Rounded Corners 2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6ED39824-9E17-FE4A-B5DA-7308F812BD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20921998"/>
      </p:ext>
    </p:extLst>
  </p:cSld>
  <p:clrMapOvr>
    <a:masterClrMapping/>
  </p:clrMapOvr>
  <mc:AlternateContent xmlns:mc="http://schemas.openxmlformats.org/markup-compatibility/2006">
    <mc:Choice xmlns:p14="http://schemas.microsoft.com/office/powerpoint/2010/main" Requires="p14">
      <p:transition spd="slow" p14:dur="2000" advTm="68060"/>
    </mc:Choice>
    <mc:Fallback>
      <p:transition spd="slow" advTm="68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D81BBA-A0C6-2240-8D29-AF61B079742A}"/>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GB" i="1" dirty="0"/>
              <a:t>In what way would you need to adapt your code if we had to process 10 years of data?</a:t>
            </a:r>
            <a:endParaRPr lang="en-US" sz="7200" i="1" dirty="0"/>
          </a:p>
        </p:txBody>
      </p:sp>
      <p:sp>
        <p:nvSpPr>
          <p:cNvPr id="25" name="Rectangle: Rounded Corners 2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A3DE4D69-26EC-4148-B90E-DDC2C783D8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44165562"/>
      </p:ext>
    </p:extLst>
  </p:cSld>
  <p:clrMapOvr>
    <a:masterClrMapping/>
  </p:clrMapOvr>
  <mc:AlternateContent xmlns:mc="http://schemas.openxmlformats.org/markup-compatibility/2006">
    <mc:Choice xmlns:p14="http://schemas.microsoft.com/office/powerpoint/2010/main" Requires="p14">
      <p:transition spd="slow" p14:dur="2000" advTm="39666"/>
    </mc:Choice>
    <mc:Fallback>
      <p:transition spd="slow" advTm="39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D81BBA-A0C6-2240-8D29-AF61B079742A}"/>
              </a:ext>
            </a:extLst>
          </p:cNvPr>
          <p:cNvSpPr>
            <a:spLocks noGrp="1"/>
          </p:cNvSpPr>
          <p:nvPr>
            <p:ph type="title"/>
          </p:nvPr>
        </p:nvSpPr>
        <p:spPr>
          <a:xfrm>
            <a:off x="1804987" y="1364195"/>
            <a:ext cx="8582025" cy="2617704"/>
          </a:xfrm>
        </p:spPr>
        <p:txBody>
          <a:bodyPr vert="horz" lIns="91440" tIns="45720" rIns="91440" bIns="45720" rtlCol="0" anchor="ctr">
            <a:normAutofit fontScale="90000"/>
          </a:bodyPr>
          <a:lstStyle/>
          <a:p>
            <a:pPr algn="ctr"/>
            <a:r>
              <a:rPr lang="en-GB" dirty="0"/>
              <a:t>State 3 ways in which you adapted either your project outline, specification and flow chart (or other code planning method) as your project progressed. If you made no changes, please say so.</a:t>
            </a:r>
            <a:endParaRPr lang="en-US" sz="7200" i="1" dirty="0"/>
          </a:p>
        </p:txBody>
      </p:sp>
      <p:sp>
        <p:nvSpPr>
          <p:cNvPr id="25" name="Rectangle: Rounded Corners 2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DA869ABD-E201-4B43-9641-E147A7B83E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203914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D81BBA-A0C6-2240-8D29-AF61B079742A}"/>
              </a:ext>
            </a:extLst>
          </p:cNvPr>
          <p:cNvSpPr>
            <a:spLocks noGrp="1"/>
          </p:cNvSpPr>
          <p:nvPr>
            <p:ph type="title"/>
          </p:nvPr>
        </p:nvSpPr>
        <p:spPr>
          <a:xfrm>
            <a:off x="1804987" y="1326408"/>
            <a:ext cx="8582025" cy="2585914"/>
          </a:xfrm>
        </p:spPr>
        <p:txBody>
          <a:bodyPr vert="horz" lIns="91440" tIns="45720" rIns="91440" bIns="45720" rtlCol="0" anchor="ctr">
            <a:normAutofit fontScale="90000"/>
          </a:bodyPr>
          <a:lstStyle/>
          <a:p>
            <a:pPr algn="ctr"/>
            <a:r>
              <a:rPr lang="en-GB" dirty="0"/>
              <a:t>Our next project will analyse atmospheric CO2 over Europe. If the data is provided in the same format describe how easy will it be to adapt your code to work with this new data?</a:t>
            </a:r>
            <a:endParaRPr lang="en-US" sz="7200" i="1" dirty="0"/>
          </a:p>
        </p:txBody>
      </p:sp>
      <p:sp>
        <p:nvSpPr>
          <p:cNvPr id="25" name="Rectangle: Rounded Corners 2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4815EAB9-376E-4741-B3B4-BC831AEF48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6339530"/>
      </p:ext>
    </p:extLst>
  </p:cSld>
  <p:clrMapOvr>
    <a:masterClrMapping/>
  </p:clrMapOvr>
  <mc:AlternateContent xmlns:mc="http://schemas.openxmlformats.org/markup-compatibility/2006">
    <mc:Choice xmlns:p14="http://schemas.microsoft.com/office/powerpoint/2010/main" Requires="p14">
      <p:transition spd="slow" p14:dur="2000" advTm="79355"/>
    </mc:Choice>
    <mc:Fallback>
      <p:transition spd="slow" advTm="79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B4C2-D7AC-8145-88AF-F2786E0CFDF2}"/>
              </a:ext>
            </a:extLst>
          </p:cNvPr>
          <p:cNvSpPr>
            <a:spLocks noGrp="1"/>
          </p:cNvSpPr>
          <p:nvPr>
            <p:ph type="title"/>
          </p:nvPr>
        </p:nvSpPr>
        <p:spPr/>
        <p:txBody>
          <a:bodyPr/>
          <a:lstStyle/>
          <a:p>
            <a:r>
              <a:rPr lang="en-US" dirty="0"/>
              <a:t>O3 levels in Europe</a:t>
            </a:r>
          </a:p>
        </p:txBody>
      </p:sp>
      <p:sp>
        <p:nvSpPr>
          <p:cNvPr id="3" name="Content Placeholder 2">
            <a:extLst>
              <a:ext uri="{FF2B5EF4-FFF2-40B4-BE49-F238E27FC236}">
                <a16:creationId xmlns:a16="http://schemas.microsoft.com/office/drawing/2014/main" id="{271F0150-F599-5D49-9AFB-B7D26DF5BF28}"/>
              </a:ext>
            </a:extLst>
          </p:cNvPr>
          <p:cNvSpPr>
            <a:spLocks noGrp="1"/>
          </p:cNvSpPr>
          <p:nvPr>
            <p:ph idx="1"/>
          </p:nvPr>
        </p:nvSpPr>
        <p:spPr/>
        <p:txBody>
          <a:bodyPr/>
          <a:lstStyle/>
          <a:p>
            <a:pPr marL="0" indent="0">
              <a:buNone/>
            </a:pPr>
            <a:r>
              <a:rPr lang="en-US" i="1" dirty="0"/>
              <a:t>Data file</a:t>
            </a:r>
          </a:p>
          <a:p>
            <a:pPr marL="0" indent="0">
              <a:buNone/>
            </a:pPr>
            <a:r>
              <a:rPr lang="en-US" dirty="0"/>
              <a:t>.</a:t>
            </a:r>
            <a:r>
              <a:rPr lang="en-US" dirty="0" err="1"/>
              <a:t>nc</a:t>
            </a:r>
            <a:r>
              <a:rPr lang="en-US" dirty="0"/>
              <a:t> file contains a 4D matrix format:</a:t>
            </a:r>
          </a:p>
          <a:p>
            <a:pPr lvl="1"/>
            <a:r>
              <a:rPr lang="en-US" dirty="0"/>
              <a:t>8 models</a:t>
            </a:r>
          </a:p>
          <a:p>
            <a:pPr lvl="1"/>
            <a:r>
              <a:rPr lang="en-US" dirty="0"/>
              <a:t>24 hours</a:t>
            </a:r>
          </a:p>
          <a:p>
            <a:pPr lvl="1"/>
            <a:r>
              <a:rPr lang="en-US" dirty="0"/>
              <a:t>Longitude</a:t>
            </a:r>
          </a:p>
          <a:p>
            <a:pPr lvl="1"/>
            <a:r>
              <a:rPr lang="en-US" dirty="0"/>
              <a:t>Latitude</a:t>
            </a:r>
          </a:p>
        </p:txBody>
      </p:sp>
      <p:pic>
        <p:nvPicPr>
          <p:cNvPr id="7" name="Audio 6">
            <a:hlinkClick r:id="" action="ppaction://media"/>
            <a:extLst>
              <a:ext uri="{FF2B5EF4-FFF2-40B4-BE49-F238E27FC236}">
                <a16:creationId xmlns:a16="http://schemas.microsoft.com/office/drawing/2014/main" id="{F261E4A5-26E7-E849-B9C2-FD9C985F72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43952822"/>
      </p:ext>
    </p:extLst>
  </p:cSld>
  <p:clrMapOvr>
    <a:masterClrMapping/>
  </p:clrMapOvr>
  <mc:AlternateContent xmlns:mc="http://schemas.openxmlformats.org/markup-compatibility/2006">
    <mc:Choice xmlns:p14="http://schemas.microsoft.com/office/powerpoint/2010/main" Requires="p14">
      <p:transition spd="slow" p14:dur="2000" advTm="28894"/>
    </mc:Choice>
    <mc:Fallback>
      <p:transition spd="slow" advTm="28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EB91-3E27-364B-A694-D39DD1D6567E}"/>
              </a:ext>
            </a:extLst>
          </p:cNvPr>
          <p:cNvSpPr>
            <a:spLocks noGrp="1"/>
          </p:cNvSpPr>
          <p:nvPr>
            <p:ph type="title"/>
          </p:nvPr>
        </p:nvSpPr>
        <p:spPr/>
        <p:txBody>
          <a:bodyPr/>
          <a:lstStyle/>
          <a:p>
            <a:r>
              <a:rPr lang="en-US" dirty="0"/>
              <a:t>Visualization of O3 levels in Europe</a:t>
            </a:r>
          </a:p>
        </p:txBody>
      </p:sp>
      <p:sp>
        <p:nvSpPr>
          <p:cNvPr id="3" name="Content Placeholder 2">
            <a:extLst>
              <a:ext uri="{FF2B5EF4-FFF2-40B4-BE49-F238E27FC236}">
                <a16:creationId xmlns:a16="http://schemas.microsoft.com/office/drawing/2014/main" id="{1CFB190A-88F6-114F-8A69-B63B47E81084}"/>
              </a:ext>
            </a:extLst>
          </p:cNvPr>
          <p:cNvSpPr>
            <a:spLocks noGrp="1"/>
          </p:cNvSpPr>
          <p:nvPr>
            <p:ph idx="1"/>
          </p:nvPr>
        </p:nvSpPr>
        <p:spPr/>
        <p:txBody>
          <a:bodyPr/>
          <a:lstStyle/>
          <a:p>
            <a:r>
              <a:rPr lang="en-US" dirty="0"/>
              <a:t>Essential for visual analysis</a:t>
            </a:r>
          </a:p>
          <a:p>
            <a:r>
              <a:rPr lang="en-US" dirty="0"/>
              <a:t>Compares model’s differences </a:t>
            </a:r>
          </a:p>
          <a:p>
            <a:r>
              <a:rPr lang="en-US" dirty="0"/>
              <a:t>Essential for making a better decision </a:t>
            </a:r>
          </a:p>
          <a:p>
            <a:r>
              <a:rPr lang="en-US" dirty="0"/>
              <a:t>Verify existence of errors when collecting the data</a:t>
            </a:r>
          </a:p>
          <a:p>
            <a:r>
              <a:rPr lang="en-US" dirty="0"/>
              <a:t>Helps communicating the data to others</a:t>
            </a:r>
          </a:p>
          <a:p>
            <a:r>
              <a:rPr lang="en-US" dirty="0"/>
              <a:t>Understanding of the overall data.</a:t>
            </a:r>
          </a:p>
        </p:txBody>
      </p:sp>
      <p:pic>
        <p:nvPicPr>
          <p:cNvPr id="7" name="Audio 6">
            <a:hlinkClick r:id="" action="ppaction://media"/>
            <a:extLst>
              <a:ext uri="{FF2B5EF4-FFF2-40B4-BE49-F238E27FC236}">
                <a16:creationId xmlns:a16="http://schemas.microsoft.com/office/drawing/2014/main" id="{FA46EB09-37ED-994C-81DA-B4663CB548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60387448"/>
      </p:ext>
    </p:extLst>
  </p:cSld>
  <p:clrMapOvr>
    <a:masterClrMapping/>
  </p:clrMapOvr>
  <mc:AlternateContent xmlns:mc="http://schemas.openxmlformats.org/markup-compatibility/2006">
    <mc:Choice xmlns:p14="http://schemas.microsoft.com/office/powerpoint/2010/main" Requires="p14">
      <p:transition spd="slow" p14:dur="2000" advTm="70910"/>
    </mc:Choice>
    <mc:Fallback>
      <p:transition spd="slow" advTm="70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AC65-AB51-6E4E-9CD9-79DF1B10DF79}"/>
              </a:ext>
            </a:extLst>
          </p:cNvPr>
          <p:cNvSpPr>
            <a:spLocks noGrp="1"/>
          </p:cNvSpPr>
          <p:nvPr>
            <p:ph type="title"/>
          </p:nvPr>
        </p:nvSpPr>
        <p:spPr/>
        <p:txBody>
          <a:bodyPr/>
          <a:lstStyle/>
          <a:p>
            <a:r>
              <a:rPr lang="en-US" dirty="0"/>
              <a:t>Visualization Project</a:t>
            </a:r>
          </a:p>
        </p:txBody>
      </p:sp>
      <p:sp>
        <p:nvSpPr>
          <p:cNvPr id="3" name="Content Placeholder 2">
            <a:extLst>
              <a:ext uri="{FF2B5EF4-FFF2-40B4-BE49-F238E27FC236}">
                <a16:creationId xmlns:a16="http://schemas.microsoft.com/office/drawing/2014/main" id="{5CC9E545-20E8-4D40-A1E3-E8A18BF28098}"/>
              </a:ext>
            </a:extLst>
          </p:cNvPr>
          <p:cNvSpPr>
            <a:spLocks noGrp="1"/>
          </p:cNvSpPr>
          <p:nvPr>
            <p:ph idx="1"/>
          </p:nvPr>
        </p:nvSpPr>
        <p:spPr/>
        <p:txBody>
          <a:bodyPr>
            <a:normAutofit fontScale="85000" lnSpcReduction="20000"/>
          </a:bodyPr>
          <a:lstStyle/>
          <a:p>
            <a:pPr marL="0" indent="0">
              <a:buNone/>
            </a:pPr>
            <a:r>
              <a:rPr lang="en-US" i="1" dirty="0"/>
              <a:t>Techniques</a:t>
            </a:r>
          </a:p>
          <a:p>
            <a:r>
              <a:rPr lang="en-US" i="1" dirty="0"/>
              <a:t>Upload and open file</a:t>
            </a:r>
          </a:p>
          <a:p>
            <a:pPr lvl="1"/>
            <a:r>
              <a:rPr lang="en-US" i="1" dirty="0" err="1"/>
              <a:t>xarray</a:t>
            </a:r>
            <a:endParaRPr lang="en-US" i="1" dirty="0"/>
          </a:p>
          <a:p>
            <a:r>
              <a:rPr lang="en-US" i="1" dirty="0"/>
              <a:t>Data extraction</a:t>
            </a:r>
          </a:p>
          <a:p>
            <a:pPr lvl="1"/>
            <a:r>
              <a:rPr lang="en-US" i="1" dirty="0" err="1"/>
              <a:t>numpy</a:t>
            </a:r>
            <a:endParaRPr lang="en-US" i="1" dirty="0"/>
          </a:p>
          <a:p>
            <a:r>
              <a:rPr lang="en-US" i="1" dirty="0"/>
              <a:t>Graphical visualization</a:t>
            </a:r>
          </a:p>
          <a:p>
            <a:pPr lvl="1"/>
            <a:r>
              <a:rPr lang="en-US" i="1" dirty="0" err="1"/>
              <a:t>matplotlit</a:t>
            </a:r>
            <a:endParaRPr lang="en-US" i="1" dirty="0"/>
          </a:p>
          <a:p>
            <a:r>
              <a:rPr lang="en-US" i="1" dirty="0"/>
              <a:t>Parallel processing </a:t>
            </a:r>
          </a:p>
          <a:p>
            <a:pPr lvl="1"/>
            <a:r>
              <a:rPr lang="en-US" i="1" dirty="0" err="1"/>
              <a:t>Concurrent.futures</a:t>
            </a:r>
            <a:endParaRPr lang="en-US" i="1" dirty="0"/>
          </a:p>
          <a:p>
            <a:pPr marL="0" indent="0">
              <a:buNone/>
            </a:pPr>
            <a:endParaRPr lang="en-US" dirty="0"/>
          </a:p>
        </p:txBody>
      </p:sp>
      <p:pic>
        <p:nvPicPr>
          <p:cNvPr id="7" name="Audio 6">
            <a:hlinkClick r:id="" action="ppaction://media"/>
            <a:extLst>
              <a:ext uri="{FF2B5EF4-FFF2-40B4-BE49-F238E27FC236}">
                <a16:creationId xmlns:a16="http://schemas.microsoft.com/office/drawing/2014/main" id="{A63F5D55-D7C4-834B-9667-22FFEF6E3B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63391180"/>
      </p:ext>
    </p:extLst>
  </p:cSld>
  <p:clrMapOvr>
    <a:masterClrMapping/>
  </p:clrMapOvr>
  <mc:AlternateContent xmlns:mc="http://schemas.openxmlformats.org/markup-compatibility/2006">
    <mc:Choice xmlns:p14="http://schemas.microsoft.com/office/powerpoint/2010/main" Requires="p14">
      <p:transition spd="slow" p14:dur="2000" advTm="66654"/>
    </mc:Choice>
    <mc:Fallback>
      <p:transition spd="slow" advTm="66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0AB3D-B923-F842-AECB-A96124A0B6C4}"/>
              </a:ext>
            </a:extLst>
          </p:cNvPr>
          <p:cNvSpPr>
            <a:spLocks noGrp="1"/>
          </p:cNvSpPr>
          <p:nvPr>
            <p:ph type="title"/>
          </p:nvPr>
        </p:nvSpPr>
        <p:spPr/>
        <p:txBody>
          <a:bodyPr/>
          <a:lstStyle/>
          <a:p>
            <a:r>
              <a:rPr lang="en-US" dirty="0"/>
              <a:t>Visualization Project</a:t>
            </a:r>
          </a:p>
        </p:txBody>
      </p:sp>
      <p:sp>
        <p:nvSpPr>
          <p:cNvPr id="3" name="Content Placeholder 2">
            <a:extLst>
              <a:ext uri="{FF2B5EF4-FFF2-40B4-BE49-F238E27FC236}">
                <a16:creationId xmlns:a16="http://schemas.microsoft.com/office/drawing/2014/main" id="{A7339501-CC6F-1C45-AE89-3A6DDC3FC7ED}"/>
              </a:ext>
            </a:extLst>
          </p:cNvPr>
          <p:cNvSpPr>
            <a:spLocks noGrp="1"/>
          </p:cNvSpPr>
          <p:nvPr>
            <p:ph idx="1"/>
          </p:nvPr>
        </p:nvSpPr>
        <p:spPr>
          <a:xfrm>
            <a:off x="1115568" y="2478023"/>
            <a:ext cx="4980432" cy="4068041"/>
          </a:xfrm>
        </p:spPr>
        <p:txBody>
          <a:bodyPr/>
          <a:lstStyle/>
          <a:p>
            <a:pPr marL="0" indent="0">
              <a:buNone/>
            </a:pPr>
            <a:r>
              <a:rPr lang="en-US" i="1" dirty="0"/>
              <a:t>Inputs:</a:t>
            </a:r>
          </a:p>
          <a:p>
            <a:r>
              <a:rPr lang="en-US" sz="2200" dirty="0"/>
              <a:t>Terminal input text to give the user the option of choosing:</a:t>
            </a:r>
          </a:p>
          <a:p>
            <a:pPr lvl="2"/>
            <a:r>
              <a:rPr lang="en-US" sz="1400" dirty="0" err="1"/>
              <a:t>Colour</a:t>
            </a:r>
            <a:r>
              <a:rPr lang="en-US" sz="1400" dirty="0"/>
              <a:t> sets</a:t>
            </a:r>
          </a:p>
          <a:p>
            <a:pPr lvl="2"/>
            <a:r>
              <a:rPr lang="en-US" sz="1400" dirty="0"/>
              <a:t>Display of graphs</a:t>
            </a:r>
          </a:p>
          <a:p>
            <a:pPr marL="0" indent="0">
              <a:buNone/>
            </a:pPr>
            <a:r>
              <a:rPr lang="en-US" i="1" dirty="0"/>
              <a:t>Outputs:</a:t>
            </a:r>
            <a:endParaRPr lang="en-US" dirty="0"/>
          </a:p>
          <a:p>
            <a:r>
              <a:rPr lang="en-US" sz="2200" dirty="0"/>
              <a:t>24 images, one per hour</a:t>
            </a:r>
          </a:p>
          <a:p>
            <a:pPr lvl="2"/>
            <a:r>
              <a:rPr lang="en-US" sz="1400" dirty="0"/>
              <a:t>8 graphs per image representing the data of each model</a:t>
            </a:r>
          </a:p>
          <a:p>
            <a:pPr marL="0" indent="0">
              <a:buNone/>
            </a:pPr>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C6785953-7219-F74E-8498-BCD508156608}"/>
              </a:ext>
              <a:ext uri="{C183D7F6-B498-43B3-948B-1728B52AA6E4}">
                <adec:decorative xmlns:adec="http://schemas.microsoft.com/office/drawing/2017/decorative" val="0"/>
              </a:ext>
            </a:extLst>
          </p:cNvPr>
          <p:cNvPicPr>
            <a:picLocks noChangeAspect="1"/>
          </p:cNvPicPr>
          <p:nvPr/>
        </p:nvPicPr>
        <p:blipFill rotWithShape="1">
          <a:blip r:embed="rId4"/>
          <a:srcRect l="12569" r="11200" b="7154"/>
          <a:stretch/>
        </p:blipFill>
        <p:spPr>
          <a:xfrm>
            <a:off x="6830290" y="2069523"/>
            <a:ext cx="4453406" cy="4068041"/>
          </a:xfrm>
          <a:prstGeom prst="rect">
            <a:avLst/>
          </a:prstGeom>
        </p:spPr>
      </p:pic>
      <p:pic>
        <p:nvPicPr>
          <p:cNvPr id="7" name="Audio 6">
            <a:hlinkClick r:id="" action="ppaction://media"/>
            <a:extLst>
              <a:ext uri="{FF2B5EF4-FFF2-40B4-BE49-F238E27FC236}">
                <a16:creationId xmlns:a16="http://schemas.microsoft.com/office/drawing/2014/main" id="{7F56BDE4-30A5-BA41-89DE-2B30059FDA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23223046"/>
      </p:ext>
    </p:extLst>
  </p:cSld>
  <p:clrMapOvr>
    <a:masterClrMapping/>
  </p:clrMapOvr>
  <mc:AlternateContent xmlns:mc="http://schemas.openxmlformats.org/markup-compatibility/2006">
    <mc:Choice xmlns:p14="http://schemas.microsoft.com/office/powerpoint/2010/main" Requires="p14">
      <p:transition spd="slow" p14:dur="2000" advTm="54489"/>
    </mc:Choice>
    <mc:Fallback>
      <p:transition spd="slow" advTm="54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D81BBA-A0C6-2240-8D29-AF61B079742A}"/>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i="1"/>
              <a:t>Methods</a:t>
            </a:r>
            <a:endParaRPr lang="en-US" sz="7200"/>
          </a:p>
        </p:txBody>
      </p:sp>
      <p:sp>
        <p:nvSpPr>
          <p:cNvPr id="25" name="Rectangle: Rounded Corners 2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B7466FBC-B7A1-104D-A162-B0BAC3B9B4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46990234"/>
      </p:ext>
    </p:extLst>
  </p:cSld>
  <p:clrMapOvr>
    <a:masterClrMapping/>
  </p:clrMapOvr>
  <mc:AlternateContent xmlns:mc="http://schemas.openxmlformats.org/markup-compatibility/2006">
    <mc:Choice xmlns:p14="http://schemas.microsoft.com/office/powerpoint/2010/main" Requires="p14">
      <p:transition spd="slow" p14:dur="2000" advTm="7303"/>
    </mc:Choice>
    <mc:Fallback>
      <p:transition spd="slow" advTm="7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D3EEF9BF-0861-A147-8EC4-D4DA9A88AD83}"/>
              </a:ext>
            </a:extLst>
          </p:cNvPr>
          <p:cNvPicPr>
            <a:picLocks noChangeAspect="1"/>
          </p:cNvPicPr>
          <p:nvPr/>
        </p:nvPicPr>
        <p:blipFill rotWithShape="1">
          <a:blip r:embed="rId4"/>
          <a:srcRect r="22195" b="-1"/>
          <a:stretch/>
        </p:blipFill>
        <p:spPr>
          <a:xfrm>
            <a:off x="-96982" y="-72399"/>
            <a:ext cx="12288982" cy="4275678"/>
          </a:xfrm>
          <a:prstGeom prst="rect">
            <a:avLst/>
          </a:prstGeom>
        </p:spPr>
      </p:pic>
      <p:sp>
        <p:nvSpPr>
          <p:cNvPr id="14" name="Rectangle: Rounded Corners 13">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0A2C7-DAE8-7544-B0FA-08E1703CEA34}"/>
              </a:ext>
            </a:extLst>
          </p:cNvPr>
          <p:cNvSpPr>
            <a:spLocks noGrp="1"/>
          </p:cNvSpPr>
          <p:nvPr>
            <p:ph type="title"/>
          </p:nvPr>
        </p:nvSpPr>
        <p:spPr>
          <a:xfrm>
            <a:off x="566928" y="4203278"/>
            <a:ext cx="8557193" cy="536063"/>
          </a:xfrm>
        </p:spPr>
        <p:txBody>
          <a:bodyPr>
            <a:normAutofit/>
          </a:bodyPr>
          <a:lstStyle/>
          <a:p>
            <a:r>
              <a:rPr lang="en-US" sz="2800">
                <a:solidFill>
                  <a:schemeClr val="bg1"/>
                </a:solidFill>
              </a:rPr>
              <a:t>Open_file()</a:t>
            </a:r>
          </a:p>
        </p:txBody>
      </p:sp>
      <p:sp>
        <p:nvSpPr>
          <p:cNvPr id="9" name="Content Placeholder 8">
            <a:extLst>
              <a:ext uri="{FF2B5EF4-FFF2-40B4-BE49-F238E27FC236}">
                <a16:creationId xmlns:a16="http://schemas.microsoft.com/office/drawing/2014/main" id="{6CE75B08-22B9-49DA-8305-FDB09A0398B1}"/>
              </a:ext>
            </a:extLst>
          </p:cNvPr>
          <p:cNvSpPr>
            <a:spLocks noGrp="1"/>
          </p:cNvSpPr>
          <p:nvPr>
            <p:ph idx="1"/>
          </p:nvPr>
        </p:nvSpPr>
        <p:spPr>
          <a:xfrm>
            <a:off x="566928" y="4956314"/>
            <a:ext cx="11058144" cy="1306417"/>
          </a:xfrm>
        </p:spPr>
        <p:txBody>
          <a:bodyPr>
            <a:normAutofit/>
          </a:bodyPr>
          <a:lstStyle/>
          <a:p>
            <a:r>
              <a:rPr lang="en-US" sz="1700" dirty="0" err="1"/>
              <a:t>Fetchs</a:t>
            </a:r>
            <a:r>
              <a:rPr lang="en-US" sz="1700" dirty="0"/>
              <a:t> the file with .</a:t>
            </a:r>
            <a:r>
              <a:rPr lang="en-US" sz="1700" dirty="0" err="1"/>
              <a:t>nc</a:t>
            </a:r>
            <a:r>
              <a:rPr lang="en-US" sz="1700" dirty="0"/>
              <a:t> </a:t>
            </a:r>
            <a:r>
              <a:rPr lang="en-US" sz="1700" dirty="0" err="1"/>
              <a:t>extention</a:t>
            </a:r>
            <a:endParaRPr lang="en-US" sz="1700" dirty="0"/>
          </a:p>
          <a:p>
            <a:r>
              <a:rPr lang="en-US" sz="1700" dirty="0" err="1"/>
              <a:t>Xarray</a:t>
            </a:r>
            <a:r>
              <a:rPr lang="en-US" sz="1700" dirty="0"/>
              <a:t> opens it</a:t>
            </a:r>
          </a:p>
        </p:txBody>
      </p:sp>
      <p:pic>
        <p:nvPicPr>
          <p:cNvPr id="4" name="Audio 3">
            <a:hlinkClick r:id="" action="ppaction://media"/>
            <a:extLst>
              <a:ext uri="{FF2B5EF4-FFF2-40B4-BE49-F238E27FC236}">
                <a16:creationId xmlns:a16="http://schemas.microsoft.com/office/drawing/2014/main" id="{C901CCD5-EEF4-5543-8A13-7DC1BB1895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3934644"/>
      </p:ext>
    </p:extLst>
  </p:cSld>
  <p:clrMapOvr>
    <a:masterClrMapping/>
  </p:clrMapOvr>
  <mc:AlternateContent xmlns:mc="http://schemas.openxmlformats.org/markup-compatibility/2006">
    <mc:Choice xmlns:p14="http://schemas.microsoft.com/office/powerpoint/2010/main" Requires="p14">
      <p:transition spd="slow" p14:dur="2000" advTm="19017"/>
    </mc:Choice>
    <mc:Fallback>
      <p:transition spd="slow" advTm="19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12A3F61A-5D1B-194E-9029-D30B071B58B1}"/>
              </a:ext>
            </a:extLst>
          </p:cNvPr>
          <p:cNvPicPr>
            <a:picLocks noChangeAspect="1"/>
          </p:cNvPicPr>
          <p:nvPr/>
        </p:nvPicPr>
        <p:blipFill rotWithShape="1">
          <a:blip r:embed="rId4"/>
          <a:srcRect r="16054" b="1"/>
          <a:stretch/>
        </p:blipFill>
        <p:spPr>
          <a:xfrm>
            <a:off x="20" y="10"/>
            <a:ext cx="12191980" cy="4465973"/>
          </a:xfrm>
          <a:prstGeom prst="rect">
            <a:avLst/>
          </a:prstGeom>
        </p:spPr>
      </p:pic>
      <p:sp>
        <p:nvSpPr>
          <p:cNvPr id="28" name="Rectangle: Rounded Corners 27">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0A2C7-DAE8-7544-B0FA-08E1703CEA34}"/>
              </a:ext>
            </a:extLst>
          </p:cNvPr>
          <p:cNvSpPr>
            <a:spLocks noGrp="1"/>
          </p:cNvSpPr>
          <p:nvPr>
            <p:ph type="title"/>
          </p:nvPr>
        </p:nvSpPr>
        <p:spPr>
          <a:xfrm>
            <a:off x="566928" y="4203278"/>
            <a:ext cx="8557193" cy="536063"/>
          </a:xfrm>
        </p:spPr>
        <p:txBody>
          <a:bodyPr>
            <a:normAutofit/>
          </a:bodyPr>
          <a:lstStyle/>
          <a:p>
            <a:r>
              <a:rPr lang="en-US" sz="2800">
                <a:solidFill>
                  <a:schemeClr val="bg1"/>
                </a:solidFill>
              </a:rPr>
              <a:t>Input_colour</a:t>
            </a:r>
            <a:r>
              <a:rPr lang="en-US" sz="2800" dirty="0">
                <a:solidFill>
                  <a:schemeClr val="bg1"/>
                </a:solidFill>
              </a:rPr>
              <a:t>()</a:t>
            </a:r>
          </a:p>
        </p:txBody>
      </p:sp>
      <p:sp>
        <p:nvSpPr>
          <p:cNvPr id="9" name="Content Placeholder 8">
            <a:extLst>
              <a:ext uri="{FF2B5EF4-FFF2-40B4-BE49-F238E27FC236}">
                <a16:creationId xmlns:a16="http://schemas.microsoft.com/office/drawing/2014/main" id="{6CE75B08-22B9-49DA-8305-FDB09A0398B1}"/>
              </a:ext>
            </a:extLst>
          </p:cNvPr>
          <p:cNvSpPr>
            <a:spLocks noGrp="1"/>
          </p:cNvSpPr>
          <p:nvPr>
            <p:ph idx="1"/>
          </p:nvPr>
        </p:nvSpPr>
        <p:spPr>
          <a:xfrm>
            <a:off x="566928" y="4956314"/>
            <a:ext cx="11058144" cy="1306417"/>
          </a:xfrm>
        </p:spPr>
        <p:txBody>
          <a:bodyPr>
            <a:normAutofit/>
          </a:bodyPr>
          <a:lstStyle/>
          <a:p>
            <a:r>
              <a:rPr lang="en-US" sz="1700" dirty="0"/>
              <a:t>Asks the user for a </a:t>
            </a:r>
            <a:r>
              <a:rPr lang="en-US" sz="1700" dirty="0" err="1"/>
              <a:t>colour</a:t>
            </a:r>
            <a:r>
              <a:rPr lang="en-US" sz="1700" dirty="0"/>
              <a:t> set</a:t>
            </a:r>
          </a:p>
          <a:p>
            <a:r>
              <a:rPr lang="en-US" sz="1700" dirty="0"/>
              <a:t>Asks the user if graph display is desired</a:t>
            </a:r>
          </a:p>
        </p:txBody>
      </p:sp>
      <p:pic>
        <p:nvPicPr>
          <p:cNvPr id="5" name="Audio 4">
            <a:hlinkClick r:id="" action="ppaction://media"/>
            <a:extLst>
              <a:ext uri="{FF2B5EF4-FFF2-40B4-BE49-F238E27FC236}">
                <a16:creationId xmlns:a16="http://schemas.microsoft.com/office/drawing/2014/main" id="{6EBC57C5-FF61-3646-AEFD-27506610C1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28815009"/>
      </p:ext>
    </p:extLst>
  </p:cSld>
  <p:clrMapOvr>
    <a:masterClrMapping/>
  </p:clrMapOvr>
  <mc:AlternateContent xmlns:mc="http://schemas.openxmlformats.org/markup-compatibility/2006">
    <mc:Choice xmlns:p14="http://schemas.microsoft.com/office/powerpoint/2010/main" Requires="p14">
      <p:transition spd="slow" p14:dur="2000" advTm="16742"/>
    </mc:Choice>
    <mc:Fallback>
      <p:transition spd="slow" advTm="16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463F8738-F9B0-4947-B2C6-D2B4FBE338E6}"/>
              </a:ext>
            </a:extLst>
          </p:cNvPr>
          <p:cNvPicPr>
            <a:picLocks noChangeAspect="1"/>
          </p:cNvPicPr>
          <p:nvPr/>
        </p:nvPicPr>
        <p:blipFill rotWithShape="1">
          <a:blip r:embed="rId4"/>
          <a:srcRect t="6076"/>
          <a:stretch/>
        </p:blipFill>
        <p:spPr>
          <a:xfrm>
            <a:off x="20" y="10"/>
            <a:ext cx="12191980" cy="4465973"/>
          </a:xfrm>
          <a:prstGeom prst="rect">
            <a:avLst/>
          </a:prstGeom>
        </p:spPr>
      </p:pic>
      <p:sp>
        <p:nvSpPr>
          <p:cNvPr id="42" name="Rectangle: Rounded Corners 41">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0A2C7-DAE8-7544-B0FA-08E1703CEA34}"/>
              </a:ext>
            </a:extLst>
          </p:cNvPr>
          <p:cNvSpPr>
            <a:spLocks noGrp="1"/>
          </p:cNvSpPr>
          <p:nvPr>
            <p:ph type="title"/>
          </p:nvPr>
        </p:nvSpPr>
        <p:spPr>
          <a:xfrm>
            <a:off x="566928" y="4203278"/>
            <a:ext cx="8557193" cy="536063"/>
          </a:xfrm>
        </p:spPr>
        <p:txBody>
          <a:bodyPr>
            <a:normAutofit/>
          </a:bodyPr>
          <a:lstStyle/>
          <a:p>
            <a:r>
              <a:rPr lang="en-US" sz="2800">
                <a:solidFill>
                  <a:schemeClr val="bg1"/>
                </a:solidFill>
              </a:rPr>
              <a:t>Make_graph</a:t>
            </a:r>
            <a:r>
              <a:rPr lang="en-US" sz="2800" dirty="0">
                <a:solidFill>
                  <a:schemeClr val="bg1"/>
                </a:solidFill>
              </a:rPr>
              <a:t>() </a:t>
            </a:r>
          </a:p>
        </p:txBody>
      </p:sp>
      <p:sp>
        <p:nvSpPr>
          <p:cNvPr id="9" name="Content Placeholder 8">
            <a:extLst>
              <a:ext uri="{FF2B5EF4-FFF2-40B4-BE49-F238E27FC236}">
                <a16:creationId xmlns:a16="http://schemas.microsoft.com/office/drawing/2014/main" id="{6CE75B08-22B9-49DA-8305-FDB09A0398B1}"/>
              </a:ext>
            </a:extLst>
          </p:cNvPr>
          <p:cNvSpPr>
            <a:spLocks noGrp="1"/>
          </p:cNvSpPr>
          <p:nvPr>
            <p:ph idx="1"/>
          </p:nvPr>
        </p:nvSpPr>
        <p:spPr>
          <a:xfrm>
            <a:off x="249382" y="4956314"/>
            <a:ext cx="11375690" cy="1306417"/>
          </a:xfrm>
        </p:spPr>
        <p:txBody>
          <a:bodyPr>
            <a:normAutofit fontScale="55000" lnSpcReduction="20000"/>
          </a:bodyPr>
          <a:lstStyle/>
          <a:p>
            <a:pPr marL="457200" lvl="1" indent="0">
              <a:buNone/>
            </a:pPr>
            <a:r>
              <a:rPr lang="en-US" dirty="0"/>
              <a:t>Creates the windows</a:t>
            </a:r>
          </a:p>
          <a:p>
            <a:pPr marL="457200" lvl="1" indent="0">
              <a:buNone/>
            </a:pPr>
            <a:r>
              <a:rPr lang="en-US" dirty="0"/>
              <a:t>Creates the map</a:t>
            </a:r>
          </a:p>
          <a:p>
            <a:pPr marL="457200" lvl="1" indent="0">
              <a:buNone/>
            </a:pPr>
            <a:r>
              <a:rPr lang="en-US" dirty="0"/>
              <a:t>Creates the axis</a:t>
            </a:r>
          </a:p>
          <a:p>
            <a:pPr marL="457200" lvl="1" indent="0">
              <a:buNone/>
            </a:pPr>
            <a:r>
              <a:rPr lang="en-US" dirty="0"/>
              <a:t>Plots the data</a:t>
            </a:r>
          </a:p>
          <a:p>
            <a:pPr marL="457200" lvl="1" indent="0">
              <a:buNone/>
            </a:pPr>
            <a:r>
              <a:rPr lang="en-US" dirty="0"/>
              <a:t>Creates the </a:t>
            </a:r>
            <a:r>
              <a:rPr lang="en-US" dirty="0" err="1"/>
              <a:t>colorbar</a:t>
            </a:r>
            <a:endParaRPr lang="en-US" dirty="0"/>
          </a:p>
          <a:p>
            <a:pPr marL="0" indent="0">
              <a:buNone/>
            </a:pPr>
            <a:endParaRPr lang="en-US" sz="1700" dirty="0"/>
          </a:p>
        </p:txBody>
      </p:sp>
      <p:pic>
        <p:nvPicPr>
          <p:cNvPr id="4" name="Audio 3">
            <a:hlinkClick r:id="" action="ppaction://media"/>
            <a:extLst>
              <a:ext uri="{FF2B5EF4-FFF2-40B4-BE49-F238E27FC236}">
                <a16:creationId xmlns:a16="http://schemas.microsoft.com/office/drawing/2014/main" id="{8DA06545-A7A5-B548-9D8C-E80035C4B0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78418633"/>
      </p:ext>
    </p:extLst>
  </p:cSld>
  <p:clrMapOvr>
    <a:masterClrMapping/>
  </p:clrMapOvr>
  <mc:AlternateContent xmlns:mc="http://schemas.openxmlformats.org/markup-compatibility/2006">
    <mc:Choice xmlns:p14="http://schemas.microsoft.com/office/powerpoint/2010/main" Requires="p14">
      <p:transition spd="slow" p14:dur="2000" advTm="39537"/>
    </mc:Choice>
    <mc:Fallback>
      <p:transition spd="slow" advTm="39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516</Words>
  <Application>Microsoft Macintosh PowerPoint</Application>
  <PresentationFormat>Widescreen</PresentationFormat>
  <Paragraphs>77</Paragraphs>
  <Slides>14</Slides>
  <Notes>5</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Avenir Next LT Pro</vt:lpstr>
      <vt:lpstr>Calibri</vt:lpstr>
      <vt:lpstr>AccentBoxVTI</vt:lpstr>
      <vt:lpstr>O3 levels in Europe Visualization</vt:lpstr>
      <vt:lpstr>O3 levels in Europe</vt:lpstr>
      <vt:lpstr>Visualization of O3 levels in Europe</vt:lpstr>
      <vt:lpstr>Visualization Project</vt:lpstr>
      <vt:lpstr>Visualization Project</vt:lpstr>
      <vt:lpstr>Methods</vt:lpstr>
      <vt:lpstr>Open_file()</vt:lpstr>
      <vt:lpstr>Input_colour()</vt:lpstr>
      <vt:lpstr>Make_graph() </vt:lpstr>
      <vt:lpstr>parallel_processing()</vt:lpstr>
      <vt:lpstr>Future</vt:lpstr>
      <vt:lpstr>In what way would you need to adapt your code if we had to process 10 years of data?</vt:lpstr>
      <vt:lpstr>State 3 ways in which you adapted either your project outline, specification and flow chart (or other code planning method) as your project progressed. If you made no changes, please say so.</vt:lpstr>
      <vt:lpstr>Our next project will analyse atmospheric CO2 over Europe. If the data is provided in the same format describe how easy will it be to adapt your code to work with this new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O3 levels in Europe Visualization</dc:title>
  <dc:creator>Sofia Valente Cirne</dc:creator>
  <cp:lastModifiedBy>Sofia Valente Cirne</cp:lastModifiedBy>
  <cp:revision>7</cp:revision>
  <dcterms:created xsi:type="dcterms:W3CDTF">2020-04-24T12:11:14Z</dcterms:created>
  <dcterms:modified xsi:type="dcterms:W3CDTF">2020-04-24T15:07:11Z</dcterms:modified>
</cp:coreProperties>
</file>